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Default Extension="docx" ContentType="application/vnd.openxmlformats-officedocument.wordprocessingml.document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52" r:id="rId17"/>
  </p:sldMasterIdLst>
  <p:notesMasterIdLst>
    <p:notesMasterId r:id="rId39"/>
  </p:notesMasterIdLst>
  <p:sldIdLst>
    <p:sldId id="257" r:id="rId18"/>
    <p:sldId id="288" r:id="rId19"/>
    <p:sldId id="290" r:id="rId20"/>
    <p:sldId id="291" r:id="rId21"/>
    <p:sldId id="292" r:id="rId22"/>
    <p:sldId id="293" r:id="rId23"/>
    <p:sldId id="295" r:id="rId24"/>
    <p:sldId id="296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77" r:id="rId36"/>
    <p:sldId id="278" r:id="rId37"/>
    <p:sldId id="279" r:id="rId38"/>
  </p:sldIdLst>
  <p:sldSz cx="10801350" cy="7561263"/>
  <p:notesSz cx="6888163" cy="100203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2AE"/>
    <a:srgbClr val="FFCC66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-198" y="-72"/>
      </p:cViewPr>
      <p:guideLst>
        <p:guide orient="horz" pos="2382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3822B83-9878-4146-952F-2AF85B2A7AF6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0413" y="750888"/>
            <a:ext cx="53673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1C12BA0-66CC-4DA3-BCA3-B4BA29435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02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66766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5347244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326941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146951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414797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019649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2884999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258032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9882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939728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91201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8693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0415195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809068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922477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306559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632938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344621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163538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15790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550567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682620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440494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513200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808971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564140"/>
      </p:ext>
    </p:extLst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002357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636066"/>
      </p:ext>
    </p:extLst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876506"/>
      </p:ext>
    </p:extLst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930559"/>
      </p:ext>
    </p:extLst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067890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505251"/>
      </p:ext>
    </p:extLst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615459"/>
      </p:ext>
    </p:extLst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47223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07295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819943"/>
      </p:ext>
    </p:extLst>
  </p:cSld>
  <p:clrMapOvr>
    <a:masterClrMapping/>
  </p:clrMapOvr>
  <p:transition spd="slow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284911"/>
      </p:ext>
    </p:extLst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201819"/>
      </p:ext>
    </p:extLst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1607319"/>
      </p:ext>
    </p:extLst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472314"/>
      </p:ext>
    </p:extLst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139804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376207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6569832"/>
      </p:ext>
    </p:extLst>
  </p:cSld>
  <p:clrMapOvr>
    <a:masterClrMapping/>
  </p:clrMapOvr>
  <p:transition spd="slow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46683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987486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273155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740271"/>
      </p:ext>
    </p:extLst>
  </p:cSld>
  <p:clrMapOvr>
    <a:masterClrMapping/>
  </p:clrMapOvr>
  <p:transition spd="slow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4472705"/>
      </p:ext>
    </p:extLst>
  </p:cSld>
  <p:clrMapOvr>
    <a:masterClrMapping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832910"/>
      </p:ext>
    </p:extLst>
  </p:cSld>
  <p:clrMapOvr>
    <a:masterClrMapping/>
  </p:clrMapOvr>
  <p:transition spd="slow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485336"/>
      </p:ext>
    </p:extLst>
  </p:cSld>
  <p:clrMapOvr>
    <a:masterClrMapping/>
  </p:clrMapOvr>
  <p:transition spd="slow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389809"/>
      </p:ext>
    </p:extLst>
  </p:cSld>
  <p:clrMapOvr>
    <a:masterClrMapping/>
  </p:clrMapOvr>
  <p:transition spd="slow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215746"/>
      </p:ext>
    </p:extLst>
  </p:cSld>
  <p:clrMapOvr>
    <a:masterClrMapping/>
  </p:clrMapOvr>
  <p:transition spd="slow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919950"/>
      </p:ext>
    </p:extLst>
  </p:cSld>
  <p:clrMapOvr>
    <a:masterClrMapping/>
  </p:clrMapOvr>
  <p:transition spd="slow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664120"/>
      </p:ext>
    </p:extLst>
  </p:cSld>
  <p:clrMapOvr>
    <a:masterClrMapping/>
  </p:clrMapOvr>
  <p:transition spd="slow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757468"/>
      </p:ext>
    </p:extLst>
  </p:cSld>
  <p:clrMapOvr>
    <a:masterClrMapping/>
  </p:clrMapOvr>
  <p:transition spd="slow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16883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576391"/>
      </p:ext>
    </p:extLst>
  </p:cSld>
  <p:clrMapOvr>
    <a:masterClrMapping/>
  </p:clrMapOvr>
  <p:transition spd="slow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1403656"/>
      </p:ext>
    </p:extLst>
  </p:cSld>
  <p:clrMapOvr>
    <a:masterClrMapping/>
  </p:clrMapOvr>
  <p:transition spd="slow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1240556"/>
      </p:ext>
    </p:extLst>
  </p:cSld>
  <p:clrMapOvr>
    <a:masterClrMapping/>
  </p:clrMapOvr>
  <p:transition spd="slow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5370138"/>
      </p:ext>
    </p:extLst>
  </p:cSld>
  <p:clrMapOvr>
    <a:masterClrMapping/>
  </p:clrMapOvr>
  <p:transition spd="slow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189068"/>
      </p:ext>
    </p:extLst>
  </p:cSld>
  <p:clrMapOvr>
    <a:masterClrMapping/>
  </p:clrMapOvr>
  <p:transition spd="slow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465312"/>
      </p:ext>
    </p:extLst>
  </p:cSld>
  <p:clrMapOvr>
    <a:masterClrMapping/>
  </p:clrMapOvr>
  <p:transition spd="slow">
    <p:wip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918908"/>
      </p:ext>
    </p:extLst>
  </p:cSld>
  <p:clrMapOvr>
    <a:masterClrMapping/>
  </p:clrMapOvr>
  <p:transition spd="slow"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871321"/>
      </p:ext>
    </p:extLst>
  </p:cSld>
  <p:clrMapOvr>
    <a:masterClrMapping/>
  </p:clrMapOvr>
  <p:transition spd="slow">
    <p:wip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764400"/>
      </p:ext>
    </p:extLst>
  </p:cSld>
  <p:clrMapOvr>
    <a:masterClrMapping/>
  </p:clrMapOvr>
  <p:transition spd="slow">
    <p:wip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140433"/>
      </p:ext>
    </p:extLst>
  </p:cSld>
  <p:clrMapOvr>
    <a:masterClrMapping/>
  </p:clrMapOvr>
  <p:transition spd="slow">
    <p:wip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74563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310019"/>
      </p:ext>
    </p:extLst>
  </p:cSld>
  <p:clrMapOvr>
    <a:masterClrMapping/>
  </p:clrMapOvr>
  <p:transition spd="slow">
    <p:wip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6585646"/>
      </p:ext>
    </p:extLst>
  </p:cSld>
  <p:clrMapOvr>
    <a:masterClrMapping/>
  </p:clrMapOvr>
  <p:transition spd="slow">
    <p:wip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358519"/>
      </p:ext>
    </p:extLst>
  </p:cSld>
  <p:clrMapOvr>
    <a:masterClrMapping/>
  </p:clrMapOvr>
  <p:transition spd="slow">
    <p:wip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316254"/>
      </p:ext>
    </p:extLst>
  </p:cSld>
  <p:clrMapOvr>
    <a:masterClrMapping/>
  </p:clrMapOvr>
  <p:transition spd="slow">
    <p:wip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206318"/>
      </p:ext>
    </p:extLst>
  </p:cSld>
  <p:clrMapOvr>
    <a:masterClrMapping/>
  </p:clrMapOvr>
  <p:transition spd="slow">
    <p:wip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5009407"/>
      </p:ext>
    </p:extLst>
  </p:cSld>
  <p:clrMapOvr>
    <a:masterClrMapping/>
  </p:clrMapOvr>
  <p:transition spd="slow">
    <p:wip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225251"/>
      </p:ext>
    </p:extLst>
  </p:cSld>
  <p:clrMapOvr>
    <a:masterClrMapping/>
  </p:clrMapOvr>
  <p:transition spd="slow">
    <p:wip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402898"/>
      </p:ext>
    </p:extLst>
  </p:cSld>
  <p:clrMapOvr>
    <a:masterClrMapping/>
  </p:clrMapOvr>
  <p:transition spd="slow">
    <p:wip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566289"/>
      </p:ext>
    </p:extLst>
  </p:cSld>
  <p:clrMapOvr>
    <a:masterClrMapping/>
  </p:clrMapOvr>
  <p:transition spd="slow">
    <p:wip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5664017"/>
      </p:ext>
    </p:extLst>
  </p:cSld>
  <p:clrMapOvr>
    <a:masterClrMapping/>
  </p:clrMapOvr>
  <p:transition spd="slow">
    <p:wip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87433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250530"/>
      </p:ext>
    </p:extLst>
  </p:cSld>
  <p:clrMapOvr>
    <a:masterClrMapping/>
  </p:clrMapOvr>
  <p:transition spd="slow">
    <p:wip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723012"/>
      </p:ext>
    </p:extLst>
  </p:cSld>
  <p:clrMapOvr>
    <a:masterClrMapping/>
  </p:clrMapOvr>
  <p:transition spd="slow">
    <p:wip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475150"/>
      </p:ext>
    </p:extLst>
  </p:cSld>
  <p:clrMapOvr>
    <a:masterClrMapping/>
  </p:clrMapOvr>
  <p:transition spd="slow">
    <p:wip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675072"/>
      </p:ext>
    </p:extLst>
  </p:cSld>
  <p:clrMapOvr>
    <a:masterClrMapping/>
  </p:clrMapOvr>
  <p:transition spd="slow">
    <p:wip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801101"/>
      </p:ext>
    </p:extLst>
  </p:cSld>
  <p:clrMapOvr>
    <a:masterClrMapping/>
  </p:clrMapOvr>
  <p:transition spd="slow">
    <p:wip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572760"/>
      </p:ext>
    </p:extLst>
  </p:cSld>
  <p:clrMapOvr>
    <a:masterClrMapping/>
  </p:clrMapOvr>
  <p:transition spd="slow">
    <p:wip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918882"/>
      </p:ext>
    </p:extLst>
  </p:cSld>
  <p:clrMapOvr>
    <a:masterClrMapping/>
  </p:clrMapOvr>
  <p:transition spd="slow">
    <p:wip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0942376"/>
      </p:ext>
    </p:extLst>
  </p:cSld>
  <p:clrMapOvr>
    <a:masterClrMapping/>
  </p:clrMapOvr>
  <p:transition spd="slow">
    <p:wip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0453017"/>
      </p:ext>
    </p:extLst>
  </p:cSld>
  <p:clrMapOvr>
    <a:masterClrMapping/>
  </p:clrMapOvr>
  <p:transition spd="slow">
    <p:wip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780539"/>
      </p:ext>
    </p:extLst>
  </p:cSld>
  <p:clrMapOvr>
    <a:masterClrMapping/>
  </p:clrMapOvr>
  <p:transition spd="slow">
    <p:wip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84647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583708"/>
      </p:ext>
    </p:extLst>
  </p:cSld>
  <p:clrMapOvr>
    <a:masterClrMapping/>
  </p:clrMapOvr>
  <p:transition spd="slow">
    <p:wip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529701"/>
      </p:ext>
    </p:extLst>
  </p:cSld>
  <p:clrMapOvr>
    <a:masterClrMapping/>
  </p:clrMapOvr>
  <p:transition spd="slow">
    <p:wip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03815"/>
      </p:ext>
    </p:extLst>
  </p:cSld>
  <p:clrMapOvr>
    <a:masterClrMapping/>
  </p:clrMapOvr>
  <p:transition spd="slow">
    <p:wip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268303"/>
      </p:ext>
    </p:extLst>
  </p:cSld>
  <p:clrMapOvr>
    <a:masterClrMapping/>
  </p:clrMapOvr>
  <p:transition spd="slow">
    <p:wip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349413"/>
      </p:ext>
    </p:extLst>
  </p:cSld>
  <p:clrMapOvr>
    <a:masterClrMapping/>
  </p:clrMapOvr>
  <p:transition spd="slow">
    <p:wip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223996"/>
      </p:ext>
    </p:extLst>
  </p:cSld>
  <p:clrMapOvr>
    <a:masterClrMapping/>
  </p:clrMapOvr>
  <p:transition spd="slow">
    <p:wip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736651"/>
      </p:ext>
    </p:extLst>
  </p:cSld>
  <p:clrMapOvr>
    <a:masterClrMapping/>
  </p:clrMapOvr>
  <p:transition spd="slow">
    <p:wip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809713"/>
      </p:ext>
    </p:extLst>
  </p:cSld>
  <p:clrMapOvr>
    <a:masterClrMapping/>
  </p:clrMapOvr>
  <p:transition spd="slow">
    <p:wip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47894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5846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12076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609926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07141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24581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627770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85685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67195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42035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7316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607552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7341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397439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59197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132514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26303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200773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757136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78414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106833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05042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350625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3130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9337861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15649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94556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916016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63795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461224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177077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507603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033081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734801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093901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16839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767127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132336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6199594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874436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311706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118283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759070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430780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011707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89789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103973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619227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499930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8754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28279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2453395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948510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685813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70303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724816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36131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4395203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2775829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916015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634555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559493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3608286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047366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746256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972514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652433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7370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5103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723676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377823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98286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933647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304060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97688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01261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77067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862511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348893"/>
            <a:ext cx="9181148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284716"/>
            <a:ext cx="7560945" cy="1932323"/>
          </a:xfrm>
        </p:spPr>
        <p:txBody>
          <a:bodyPr/>
          <a:lstStyle>
            <a:lvl1pPr marL="0" indent="0" algn="ctr">
              <a:buNone/>
              <a:defRPr/>
            </a:lvl1pPr>
            <a:lvl2pPr marL="524637" indent="0" algn="ctr">
              <a:buNone/>
              <a:defRPr/>
            </a:lvl2pPr>
            <a:lvl3pPr marL="1049274" indent="0" algn="ctr">
              <a:buNone/>
              <a:defRPr/>
            </a:lvl3pPr>
            <a:lvl4pPr marL="1573911" indent="0" algn="ctr">
              <a:buNone/>
              <a:defRPr/>
            </a:lvl4pPr>
            <a:lvl5pPr marL="2098548" indent="0" algn="ctr">
              <a:buNone/>
              <a:defRPr/>
            </a:lvl5pPr>
            <a:lvl6pPr marL="2623185" indent="0" algn="ctr">
              <a:buNone/>
              <a:defRPr/>
            </a:lvl6pPr>
            <a:lvl7pPr marL="3147822" indent="0" algn="ctr">
              <a:buNone/>
              <a:defRPr/>
            </a:lvl7pPr>
            <a:lvl8pPr marL="3672459" indent="0" algn="ctr">
              <a:buNone/>
              <a:defRPr/>
            </a:lvl8pPr>
            <a:lvl9pPr marL="419709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932732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6699651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008294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858812"/>
            <a:ext cx="9181148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204786"/>
            <a:ext cx="9181148" cy="1654026"/>
          </a:xfrm>
        </p:spPr>
        <p:txBody>
          <a:bodyPr anchor="b"/>
          <a:lstStyle>
            <a:lvl1pPr marL="0" indent="0">
              <a:buNone/>
              <a:defRPr sz="2300"/>
            </a:lvl1pPr>
            <a:lvl2pPr marL="524637" indent="0">
              <a:buNone/>
              <a:defRPr sz="2100"/>
            </a:lvl2pPr>
            <a:lvl3pPr marL="1049274" indent="0">
              <a:buNone/>
              <a:defRPr sz="1800"/>
            </a:lvl3pPr>
            <a:lvl4pPr marL="1573911" indent="0">
              <a:buNone/>
              <a:defRPr sz="1600"/>
            </a:lvl4pPr>
            <a:lvl5pPr marL="2098548" indent="0">
              <a:buNone/>
              <a:defRPr sz="1600"/>
            </a:lvl5pPr>
            <a:lvl6pPr marL="2623185" indent="0">
              <a:buNone/>
              <a:defRPr sz="1600"/>
            </a:lvl6pPr>
            <a:lvl7pPr marL="3147822" indent="0">
              <a:buNone/>
              <a:defRPr sz="1600"/>
            </a:lvl7pPr>
            <a:lvl8pPr marL="3672459" indent="0">
              <a:buNone/>
              <a:defRPr sz="1600"/>
            </a:lvl8pPr>
            <a:lvl9pPr marL="4197096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35218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764295"/>
            <a:ext cx="4770596" cy="49900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378815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92533"/>
            <a:ext cx="4772472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397901"/>
            <a:ext cx="4772472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92533"/>
            <a:ext cx="4774347" cy="70536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397901"/>
            <a:ext cx="4774347" cy="43564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587949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9916679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846571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1050"/>
            <a:ext cx="3553570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301051"/>
            <a:ext cx="6038255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82265"/>
            <a:ext cx="3553570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433989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292884"/>
            <a:ext cx="64808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75613"/>
            <a:ext cx="648081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917739"/>
            <a:ext cx="64808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041510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804591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02802"/>
            <a:ext cx="2430304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02802"/>
            <a:ext cx="7110889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50136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02801"/>
            <a:ext cx="9721215" cy="1260211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764295"/>
            <a:ext cx="9721215" cy="4990084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F4A3-A422-4189-A4F1-6A49FC92A6C9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7008171"/>
            <a:ext cx="3420428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7008171"/>
            <a:ext cx="2520315" cy="402567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2634-916F-4290-AA67-A56F47599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5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479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9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066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6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924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1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606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01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81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80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2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07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2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8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70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0068" y="302801"/>
            <a:ext cx="9721215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068" y="1764295"/>
            <a:ext cx="9721215" cy="49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00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0461" y="6885650"/>
            <a:ext cx="3420428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968" y="6885650"/>
            <a:ext cx="2520315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927" tIns="52464" rIns="104927" bIns="52464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08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524637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049274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573911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098548" algn="ctr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93478" indent="-39347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11593" indent="-262319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36230" indent="-262319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60867" indent="-262319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885504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6pPr>
      <a:lvl7pPr marL="3410141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7pPr>
      <a:lvl8pPr marL="3934778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8pPr>
      <a:lvl9pPr marL="4459415" indent="-262319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7561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0203" y="5289384"/>
            <a:ext cx="7560945" cy="182555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Горшкова Т.А., </a:t>
            </a:r>
          </a:p>
          <a:p>
            <a:pPr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Журавлева Н., В.</a:t>
            </a:r>
          </a:p>
          <a:p>
            <a:pPr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 МКДОУ №8 «Солнышко»</a:t>
            </a:r>
          </a:p>
          <a:p>
            <a:pPr eaLnBrk="1" hangingPunct="1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Барабинск 2018 г.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21966" y="1478998"/>
            <a:ext cx="9357420" cy="3334306"/>
          </a:xfrm>
          <a:pattFill prst="ltDnDiag">
            <a:fgClr>
              <a:srgbClr val="CCFFFF"/>
            </a:fgClr>
            <a:bgClr>
              <a:schemeClr val="bg1"/>
            </a:bgClr>
          </a:pattFill>
          <a:ln w="3810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4600" b="1" dirty="0" smtClean="0">
                <a:solidFill>
                  <a:srgbClr val="800000"/>
                </a:solidFill>
                <a:latin typeface="Monotype Corsiva" pitchFamily="66" charset="0"/>
              </a:rPr>
              <a:t>Презентация краткосрочного проекта </a:t>
            </a:r>
            <a:r>
              <a:rPr lang="ru-RU" sz="6200" b="1" dirty="0" smtClean="0">
                <a:solidFill>
                  <a:srgbClr val="00C400"/>
                </a:solidFill>
                <a:latin typeface="Monotype Corsiva" pitchFamily="66" charset="0"/>
              </a:rPr>
              <a:t>«Огород на окне»</a:t>
            </a:r>
            <a:br>
              <a:rPr lang="ru-RU" sz="6200" b="1" dirty="0" smtClean="0">
                <a:solidFill>
                  <a:srgbClr val="00C400"/>
                </a:solidFill>
                <a:latin typeface="Monotype Corsiva" pitchFamily="66" charset="0"/>
              </a:rPr>
            </a:br>
            <a:r>
              <a:rPr lang="ru-RU" sz="4600" b="1" dirty="0" smtClean="0">
                <a:solidFill>
                  <a:srgbClr val="800000"/>
                </a:solidFill>
                <a:latin typeface="Monotype Corsiva" pitchFamily="66" charset="0"/>
              </a:rPr>
              <a:t>во второй младшей группе </a:t>
            </a:r>
            <a:br>
              <a:rPr lang="ru-RU" sz="46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4600" b="1" dirty="0" smtClean="0">
                <a:solidFill>
                  <a:srgbClr val="800000"/>
                </a:solidFill>
                <a:latin typeface="Monotype Corsiva" pitchFamily="66" charset="0"/>
              </a:rPr>
              <a:t>«Теремок»</a:t>
            </a:r>
          </a:p>
        </p:txBody>
      </p:sp>
    </p:spTree>
    <p:extLst>
      <p:ext uri="{BB962C8B-B14F-4D97-AF65-F5344CB8AC3E}">
        <p14:creationId xmlns="" xmlns:p14="http://schemas.microsoft.com/office/powerpoint/2010/main" val="2361211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57707" y="605602"/>
            <a:ext cx="7740968" cy="957410"/>
          </a:xfrm>
        </p:spPr>
        <p:txBody>
          <a:bodyPr/>
          <a:lstStyle/>
          <a:p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3200" b="1" u="sng" dirty="0" smtClean="0">
                <a:solidFill>
                  <a:srgbClr val="3F12AE"/>
                </a:solidFill>
              </a:rPr>
              <a:t> </a:t>
            </a:r>
            <a:r>
              <a:rPr lang="ru-RU" sz="3200" b="1" i="1" u="sng" dirty="0" smtClean="0">
                <a:solidFill>
                  <a:srgbClr val="3F12AE"/>
                </a:solidFill>
              </a:rPr>
              <a:t>2. Основной </a:t>
            </a:r>
            <a:br>
              <a:rPr lang="ru-RU" sz="3200" b="1" i="1" u="sng" dirty="0" smtClean="0">
                <a:solidFill>
                  <a:srgbClr val="3F12AE"/>
                </a:solidFill>
              </a:rPr>
            </a:br>
            <a:r>
              <a:rPr lang="ru-RU" sz="3200" b="1" i="1" u="sng" dirty="0" smtClean="0">
                <a:solidFill>
                  <a:srgbClr val="3F12AE"/>
                </a:solidFill>
              </a:rPr>
              <a:t>(исследовательский)</a:t>
            </a:r>
            <a:br>
              <a:rPr lang="ru-RU" sz="3200" b="1" i="1" u="sng" dirty="0" smtClean="0">
                <a:solidFill>
                  <a:srgbClr val="3F12AE"/>
                </a:solidFill>
              </a:rPr>
            </a:br>
            <a:r>
              <a:rPr lang="ru-RU" sz="3700" dirty="0" smtClean="0">
                <a:solidFill>
                  <a:srgbClr val="0070C0"/>
                </a:solidFill>
              </a:rPr>
              <a:t> </a:t>
            </a:r>
            <a:br>
              <a:rPr lang="ru-RU" sz="3700" dirty="0" smtClean="0">
                <a:solidFill>
                  <a:srgbClr val="0070C0"/>
                </a:solidFill>
              </a:rPr>
            </a:br>
            <a:endParaRPr lang="ru-RU" sz="3700" dirty="0" smtClean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92524" y="1795801"/>
            <a:ext cx="4260620" cy="4990084"/>
          </a:xfrm>
        </p:spPr>
        <p:txBody>
          <a:bodyPr/>
          <a:lstStyle/>
          <a:p>
            <a:pPr>
              <a:defRPr/>
            </a:pPr>
            <a:endParaRPr lang="ru-RU" sz="2800" b="1" i="1" dirty="0" smtClean="0">
              <a:solidFill>
                <a:srgbClr val="00B050"/>
              </a:solidFill>
            </a:endParaRPr>
          </a:p>
          <a:p>
            <a:pPr>
              <a:buNone/>
              <a:defRPr/>
            </a:pPr>
            <a:r>
              <a:rPr lang="ru-RU" sz="2300" b="1" i="1" dirty="0" smtClean="0"/>
              <a:t>Содержание </a:t>
            </a:r>
            <a:r>
              <a:rPr lang="ru-RU" sz="2300" b="1" i="1" dirty="0"/>
              <a:t>деятельности воспитателя и детей:</a:t>
            </a:r>
            <a:r>
              <a:rPr lang="ru-RU" sz="2300" i="1" dirty="0"/>
              <a:t>	</a:t>
            </a:r>
            <a:r>
              <a:rPr lang="ru-RU" sz="2300" dirty="0"/>
              <a:t/>
            </a:r>
            <a:br>
              <a:rPr lang="ru-RU" sz="2300" dirty="0"/>
            </a:br>
            <a:r>
              <a:rPr lang="ru-RU" sz="2300" dirty="0"/>
              <a:t>рассматривание </a:t>
            </a:r>
            <a:endParaRPr lang="ru-RU" sz="2300" dirty="0" smtClean="0"/>
          </a:p>
          <a:p>
            <a:pPr marL="0" indent="0">
              <a:buNone/>
              <a:defRPr/>
            </a:pPr>
            <a:r>
              <a:rPr lang="ru-RU" sz="2300" dirty="0"/>
              <a:t> </a:t>
            </a:r>
            <a:r>
              <a:rPr lang="ru-RU" sz="2300" dirty="0" smtClean="0"/>
              <a:t>    и </a:t>
            </a:r>
            <a:r>
              <a:rPr lang="ru-RU" sz="2300" dirty="0"/>
              <a:t>сравнение </a:t>
            </a:r>
            <a:r>
              <a:rPr lang="ru-RU" sz="2300" dirty="0" smtClean="0"/>
              <a:t>семян</a:t>
            </a:r>
            <a:endParaRPr lang="ru-RU" sz="23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890318" y="2113396"/>
            <a:ext cx="5139616" cy="3770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9990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92524" y="605601"/>
            <a:ext cx="8591004" cy="2142358"/>
          </a:xfrm>
        </p:spPr>
        <p:txBody>
          <a:bodyPr/>
          <a:lstStyle/>
          <a:p>
            <a:r>
              <a:rPr lang="ru-RU" sz="2300" b="1" i="1" dirty="0" smtClean="0">
                <a:solidFill>
                  <a:srgbClr val="002060"/>
                </a:solidFill>
              </a:rPr>
              <a:t>Исследовательская и практическая деятельность по изучению особенностей выращивания культурных насаждений:</a:t>
            </a:r>
            <a:br>
              <a:rPr lang="ru-RU" sz="2300" b="1" i="1" dirty="0" smtClean="0">
                <a:solidFill>
                  <a:srgbClr val="002060"/>
                </a:solidFill>
              </a:rPr>
            </a:br>
            <a:r>
              <a:rPr lang="ru-RU" sz="2300" b="1" dirty="0" smtClean="0"/>
              <a:t>- подготовка почвы;</a:t>
            </a:r>
            <a:br>
              <a:rPr lang="ru-RU" sz="2300" b="1" dirty="0" smtClean="0"/>
            </a:br>
            <a:r>
              <a:rPr lang="ru-RU" sz="2300" b="1" dirty="0" smtClean="0"/>
              <a:t>- отбор хороших семян;</a:t>
            </a:r>
            <a:br>
              <a:rPr lang="ru-RU" sz="2300" b="1" dirty="0" smtClean="0"/>
            </a:br>
            <a:endParaRPr lang="ru-RU" sz="2300" b="1" dirty="0" smtClean="0"/>
          </a:p>
        </p:txBody>
      </p:sp>
      <p:pic>
        <p:nvPicPr>
          <p:cNvPr id="2049" name="Picture 1" descr="C:\Users\Евгений\Desktop\огород\DSCN2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784" r="21292" b="9656"/>
          <a:stretch>
            <a:fillRect/>
          </a:stretch>
        </p:blipFill>
        <p:spPr bwMode="auto">
          <a:xfrm>
            <a:off x="977583" y="2907318"/>
            <a:ext cx="2381665" cy="301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Евгений\Desktop\огород\DSCN2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3075" t="7138" r="25218" b="7279"/>
          <a:stretch>
            <a:fillRect/>
          </a:stretch>
        </p:blipFill>
        <p:spPr bwMode="auto">
          <a:xfrm>
            <a:off x="7016805" y="2907318"/>
            <a:ext cx="2603764" cy="301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Евгений\Desktop\огород\DSCN1975.JPG"/>
          <p:cNvPicPr>
            <a:picLocks noChangeAspect="1" noChangeArrowheads="1"/>
          </p:cNvPicPr>
          <p:nvPr/>
        </p:nvPicPr>
        <p:blipFill>
          <a:blip r:embed="rId4" cstate="print"/>
          <a:srcRect l="3387" r="27190"/>
          <a:stretch>
            <a:fillRect/>
          </a:stretch>
        </p:blipFill>
        <p:spPr bwMode="auto">
          <a:xfrm>
            <a:off x="3444308" y="2669141"/>
            <a:ext cx="3487437" cy="351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8861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552286" y="684338"/>
            <a:ext cx="9721215" cy="1116687"/>
          </a:xfrm>
        </p:spPr>
        <p:txBody>
          <a:bodyPr/>
          <a:lstStyle/>
          <a:p>
            <a:r>
              <a:rPr lang="ru-RU" sz="2800" b="1" i="1" dirty="0" smtClean="0"/>
              <a:t>Знакомство с моделью трудового процесса</a:t>
            </a:r>
            <a:br>
              <a:rPr lang="ru-RU" sz="2800" b="1" i="1" dirty="0" smtClean="0"/>
            </a:br>
            <a:endParaRPr lang="ru-RU" sz="2800" b="1" i="1" dirty="0" smtClean="0"/>
          </a:p>
        </p:txBody>
      </p:sp>
      <p:graphicFrame>
        <p:nvGraphicFramePr>
          <p:cNvPr id="13315" name="Объект 7"/>
          <p:cNvGraphicFramePr>
            <a:graphicFrameLocks noGrp="1" noChangeAspect="1"/>
          </p:cNvGraphicFramePr>
          <p:nvPr>
            <p:ph idx="1"/>
          </p:nvPr>
        </p:nvGraphicFramePr>
        <p:xfrm>
          <a:off x="540068" y="2233374"/>
          <a:ext cx="9721215" cy="4127189"/>
        </p:xfrm>
        <a:graphic>
          <a:graphicData uri="http://schemas.openxmlformats.org/presentationml/2006/ole">
            <p:oleObj spid="_x0000_s1047" name="Документ" r:id="rId3" imgW="10005385" imgH="455149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55820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C:\Users\Евгений\Desktop\огород\DSCN19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2633" b="2530"/>
          <a:stretch>
            <a:fillRect/>
          </a:stretch>
        </p:blipFill>
        <p:spPr bwMode="auto">
          <a:xfrm>
            <a:off x="722405" y="1637043"/>
            <a:ext cx="4167913" cy="325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3235" name="Picture 3" descr="C:\Users\Евгений\Desktop\огород\DSCN19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0594" t="4760" r="10954"/>
          <a:stretch>
            <a:fillRect/>
          </a:stretch>
        </p:blipFill>
        <p:spPr bwMode="auto">
          <a:xfrm>
            <a:off x="5570794" y="2510357"/>
            <a:ext cx="3742616" cy="318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975378" y="684365"/>
            <a:ext cx="4593210" cy="1746792"/>
          </a:xfrm>
        </p:spPr>
        <p:txBody>
          <a:bodyPr/>
          <a:lstStyle/>
          <a:p>
            <a:pPr algn="l"/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b="1" i="1" dirty="0" smtClean="0">
                <a:solidFill>
                  <a:srgbClr val="3F12AE"/>
                </a:solidFill>
              </a:rPr>
              <a:t>Мы ребята, малыши </a:t>
            </a:r>
            <a:br>
              <a:rPr lang="ru-RU" sz="3200" b="1" i="1" dirty="0" smtClean="0">
                <a:solidFill>
                  <a:srgbClr val="3F12AE"/>
                </a:solidFill>
              </a:rPr>
            </a:br>
            <a:r>
              <a:rPr lang="ru-RU" sz="3200" b="1" i="1" dirty="0" smtClean="0">
                <a:solidFill>
                  <a:srgbClr val="3F12AE"/>
                </a:solidFill>
              </a:rPr>
              <a:t>Любим мы трудиться.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i="1" dirty="0" smtClean="0"/>
          </a:p>
        </p:txBody>
      </p:sp>
      <p:sp>
        <p:nvSpPr>
          <p:cNvPr id="14341" name="Прямоугольник 12"/>
          <p:cNvSpPr>
            <a:spLocks noChangeArrowheads="1"/>
          </p:cNvSpPr>
          <p:nvPr/>
        </p:nvSpPr>
        <p:spPr bwMode="auto">
          <a:xfrm>
            <a:off x="721967" y="4813304"/>
            <a:ext cx="4339292" cy="14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927" tIns="52464" rIns="104927" bIns="5246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rgbClr val="000000"/>
                </a:solidFill>
              </a:rPr>
              <a:t> </a:t>
            </a:r>
            <a:r>
              <a:rPr lang="ru-RU" sz="3200" b="1" i="1" dirty="0" smtClean="0">
                <a:solidFill>
                  <a:srgbClr val="3F12AE"/>
                </a:solidFill>
              </a:rPr>
              <a:t>Вот посадим огород,</a:t>
            </a:r>
            <a:br>
              <a:rPr lang="ru-RU" sz="3200" b="1" i="1" dirty="0" smtClean="0">
                <a:solidFill>
                  <a:srgbClr val="3F12AE"/>
                </a:solidFill>
              </a:rPr>
            </a:br>
            <a:r>
              <a:rPr lang="ru-RU" sz="3200" b="1" i="1" dirty="0" smtClean="0">
                <a:solidFill>
                  <a:srgbClr val="3F12AE"/>
                </a:solidFill>
              </a:rPr>
              <a:t> Будем им гордиться.</a:t>
            </a:r>
            <a:endParaRPr lang="ru-RU" sz="3200" b="1" dirty="0" smtClean="0">
              <a:solidFill>
                <a:srgbClr val="3F12A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991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7161" y="4336377"/>
            <a:ext cx="2551784" cy="172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8" name="Picture 2" descr="C:\Users\Евгений\Desktop\огород\DSCN1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2762" y="922514"/>
            <a:ext cx="3968992" cy="277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4259" name="Picture 3" descr="C:\Users\Евгений\Desktop\огород\DSCN1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0794" y="922514"/>
            <a:ext cx="3997794" cy="279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4260" name="Picture 4" descr="C:\Users\Евгений\Desktop\огород\DSCN1979.JPG"/>
          <p:cNvPicPr>
            <a:picLocks noChangeAspect="1" noChangeArrowheads="1"/>
          </p:cNvPicPr>
          <p:nvPr/>
        </p:nvPicPr>
        <p:blipFill>
          <a:blip r:embed="rId5" cstate="print"/>
          <a:srcRect r="17126" b="12177"/>
          <a:stretch>
            <a:fillRect/>
          </a:stretch>
        </p:blipFill>
        <p:spPr bwMode="auto">
          <a:xfrm>
            <a:off x="3104070" y="3860024"/>
            <a:ext cx="4173401" cy="309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94957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40068" y="446325"/>
            <a:ext cx="9721215" cy="1111435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Оформление огорода на окне</a:t>
            </a:r>
            <a:r>
              <a:rPr lang="ru-RU" sz="3200" b="1" dirty="0" smtClean="0">
                <a:solidFill>
                  <a:srgbClr val="3F12AE"/>
                </a:solidFill>
              </a:rPr>
              <a:t>.</a:t>
            </a:r>
            <a:br>
              <a:rPr lang="ru-RU" sz="3200" b="1" dirty="0" smtClean="0">
                <a:solidFill>
                  <a:srgbClr val="3F12AE"/>
                </a:solidFill>
              </a:rPr>
            </a:br>
            <a:endParaRPr lang="ru-RU" sz="3200" b="1" dirty="0" smtClean="0">
              <a:solidFill>
                <a:srgbClr val="3F12AE"/>
              </a:solidFill>
            </a:endParaRPr>
          </a:p>
        </p:txBody>
      </p:sp>
      <p:pic>
        <p:nvPicPr>
          <p:cNvPr id="223234" name="Picture 2" descr="C:\Users\Евгений\Desktop\фоточки\106NIKON\DSCN2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907"/>
          <a:stretch>
            <a:fillRect/>
          </a:stretch>
        </p:blipFill>
        <p:spPr bwMode="auto">
          <a:xfrm>
            <a:off x="637346" y="1637043"/>
            <a:ext cx="4770596" cy="317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3235" name="Picture 3" descr="C:\Users\Евгений\Desktop\фоточки\106NIKON\DSCN21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7284"/>
          <a:stretch>
            <a:fillRect/>
          </a:stretch>
        </p:blipFill>
        <p:spPr bwMode="auto">
          <a:xfrm>
            <a:off x="5485735" y="1637043"/>
            <a:ext cx="4770596" cy="309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3236" name="Picture 4" descr="C:\Users\Евгений\Desktop\фоточки\106NIKON\DSCN2123.JPG"/>
          <p:cNvPicPr>
            <a:picLocks noChangeAspect="1" noChangeArrowheads="1"/>
          </p:cNvPicPr>
          <p:nvPr/>
        </p:nvPicPr>
        <p:blipFill>
          <a:blip r:embed="rId4" cstate="print"/>
          <a:srcRect b="13527"/>
          <a:stretch>
            <a:fillRect/>
          </a:stretch>
        </p:blipFill>
        <p:spPr bwMode="auto">
          <a:xfrm>
            <a:off x="2933951" y="4177592"/>
            <a:ext cx="4852149" cy="293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9823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Наблюдение за первыми всходами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и дальнейшим развитием.</a:t>
            </a:r>
          </a:p>
        </p:txBody>
      </p:sp>
      <p:pic>
        <p:nvPicPr>
          <p:cNvPr id="224258" name="Picture 2" descr="C:\Users\Евгений\Desktop\фоточки\106NIKON\DSCN2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0068" y="2589557"/>
            <a:ext cx="4770596" cy="333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4259" name="Picture 3" descr="C:\Users\Евгений\Desktop\фоточки\106NIKON\DSCN2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00675" y="1557651"/>
            <a:ext cx="4770596" cy="333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2286" y="1650712"/>
            <a:ext cx="4763329" cy="967727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Посадили огород,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Посмотрите, что растёт!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25972" y="4892122"/>
            <a:ext cx="4252973" cy="1829501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мы ухаживать,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поливать,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за росточками 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3F12A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Дружно наблюдать!</a:t>
            </a:r>
            <a:endParaRPr lang="ru-RU" sz="2800" i="1" dirty="0" smtClean="0">
              <a:solidFill>
                <a:srgbClr val="3F12A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367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487940" y="525554"/>
            <a:ext cx="8092867" cy="62945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dirty="0" smtClean="0"/>
              <a:t>Модель строения и прорастания семени фасоли</a:t>
            </a:r>
            <a:endParaRPr lang="ru-RU" sz="2800" b="1" i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40067" y="1582265"/>
            <a:ext cx="9028521" cy="5172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71" name="Picture 23" descr="C:\Documents and Settings\Admin\Рабочий стол\для скачки\slide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35" t="12109" r="21053" b="7018"/>
          <a:stretch>
            <a:fillRect/>
          </a:stretch>
        </p:blipFill>
        <p:spPr bwMode="auto">
          <a:xfrm>
            <a:off x="807465" y="1954612"/>
            <a:ext cx="3487437" cy="4055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Documents and Settings\Admin\Рабочий стол\для скачки\img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29" t="19298" r="8929" b="8772"/>
          <a:stretch>
            <a:fillRect/>
          </a:stretch>
        </p:blipFill>
        <p:spPr bwMode="auto">
          <a:xfrm>
            <a:off x="4635139" y="2034004"/>
            <a:ext cx="5348373" cy="3861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870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Ведение дневника наблюдения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20203" y="0"/>
            <a:ext cx="7560945" cy="6956318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b="1" i="1" dirty="0" smtClean="0"/>
              <a:t>Ведение дневника наблюдения</a:t>
            </a:r>
            <a:endParaRPr lang="ru-RU" sz="2800" b="1" i="1" dirty="0"/>
          </a:p>
        </p:txBody>
      </p:sp>
      <p:pic>
        <p:nvPicPr>
          <p:cNvPr id="225282" name="Picture 2" descr="C:\Users\Евгений\Desktop\фоточки\106NIKON\DSCN2113.JPG"/>
          <p:cNvPicPr>
            <a:picLocks noChangeAspect="1" noChangeArrowheads="1"/>
          </p:cNvPicPr>
          <p:nvPr/>
        </p:nvPicPr>
        <p:blipFill>
          <a:blip r:embed="rId2" cstate="print"/>
          <a:srcRect t="20632" r="2381" b="12708"/>
          <a:stretch>
            <a:fillRect/>
          </a:stretch>
        </p:blipFill>
        <p:spPr bwMode="auto">
          <a:xfrm>
            <a:off x="892524" y="1637043"/>
            <a:ext cx="9133765" cy="4763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8188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2881" y="446161"/>
            <a:ext cx="7910529" cy="1667235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Отражение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результата </a:t>
            </a:r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+mn-lt"/>
              </a:rPr>
              <a:t>в </a:t>
            </a:r>
            <a:r>
              <a:rPr lang="ru-RU" sz="2800" b="1" i="1" dirty="0">
                <a:solidFill>
                  <a:schemeClr val="tx1"/>
                </a:solidFill>
                <a:latin typeface="+mn-lt"/>
              </a:rPr>
              <a:t>художественно - творческой  деятельности</a:t>
            </a:r>
          </a:p>
        </p:txBody>
      </p:sp>
      <p:pic>
        <p:nvPicPr>
          <p:cNvPr id="225282" name="Picture 2" descr="C:\Users\Евгений\Desktop\огород\DSCN2050.JPG"/>
          <p:cNvPicPr>
            <a:picLocks noChangeAspect="1" noChangeArrowheads="1"/>
          </p:cNvPicPr>
          <p:nvPr/>
        </p:nvPicPr>
        <p:blipFill>
          <a:blip r:embed="rId2" cstate="print"/>
          <a:srcRect t="3029" b="12170"/>
          <a:stretch>
            <a:fillRect/>
          </a:stretch>
        </p:blipFill>
        <p:spPr bwMode="auto">
          <a:xfrm>
            <a:off x="892524" y="2113396"/>
            <a:ext cx="4412907" cy="261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83" name="Picture 3" descr="C:\Users\Евгений\Desktop\огород\DSCN2044.JPG"/>
          <p:cNvPicPr>
            <a:picLocks noChangeAspect="1" noChangeArrowheads="1"/>
          </p:cNvPicPr>
          <p:nvPr/>
        </p:nvPicPr>
        <p:blipFill>
          <a:blip r:embed="rId3" cstate="print"/>
          <a:srcRect b="13733"/>
          <a:stretch>
            <a:fillRect/>
          </a:stretch>
        </p:blipFill>
        <p:spPr bwMode="auto">
          <a:xfrm>
            <a:off x="5655853" y="2113396"/>
            <a:ext cx="4337940" cy="261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84" name="Picture 4" descr="C:\Users\Евгений\Desktop\огород\DSCN2056.JPG"/>
          <p:cNvPicPr>
            <a:picLocks noChangeAspect="1" noChangeArrowheads="1"/>
          </p:cNvPicPr>
          <p:nvPr/>
        </p:nvPicPr>
        <p:blipFill>
          <a:blip r:embed="rId4" cstate="print"/>
          <a:srcRect l="25924" r="13586"/>
          <a:stretch>
            <a:fillRect/>
          </a:stretch>
        </p:blipFill>
        <p:spPr bwMode="auto">
          <a:xfrm>
            <a:off x="1487940" y="4495161"/>
            <a:ext cx="2211546" cy="2559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85" name="Picture 5" descr="C:\Users\Евгений\Desktop\огород\DSCN2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9961" y="4415769"/>
            <a:ext cx="3912735" cy="273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88778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553195" y="605602"/>
            <a:ext cx="9792474" cy="6271298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</a:rPr>
              <a:t>Актуальность проекта: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100" dirty="0" smtClean="0"/>
              <a:t>С самого рождения ребенок является первооткрывателем, исследователем того мира, который его окружает. А особенно ребенок – дошкольник.   Китайская пословица гласит: «Расскажи – и я забуду, покажи – и я запомню, дай попробовать и я пойму». Так и ребенок усваивает все прочно и надолго, когда слышит, видит и делает сам.</a:t>
            </a:r>
            <a:r>
              <a:rPr lang="ru-RU" sz="2100" b="1" dirty="0" smtClean="0"/>
              <a:t>  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Дети младшего дошкольного возраста в недостаточной степени имеют представления о растениях, о условиях необходимых для их роста .  </a:t>
            </a:r>
            <a:br>
              <a:rPr lang="ru-RU" sz="2100" dirty="0" smtClean="0"/>
            </a:br>
            <a:r>
              <a:rPr lang="ru-RU" sz="2100" dirty="0" smtClean="0"/>
              <a:t>Проект направлен на расширение и обобщение знаний о культурных огородных растениях. Научившись понимать состояние растений, ребенок будет видеть в зеленом ростке особое живое существо, жизнь которого целиком зависит от того, получает он уход или нет.</a:t>
            </a:r>
            <a:br>
              <a:rPr lang="ru-RU" sz="2100" dirty="0" smtClean="0"/>
            </a:br>
            <a:r>
              <a:rPr lang="ru-RU" sz="2100" dirty="0" smtClean="0"/>
              <a:t>Таким образом, решаются задачи познавательно-исследовательского, социально-личностного, эстетического развития ребенка. Маленькие дети любят действовать. Приобщение к посильному труду по уходу за растениями – это развитие таких качеств, как ответственность за выполнение поручения, за полученный результат, обязательность, целеустремленность. </a:t>
            </a:r>
            <a:br>
              <a:rPr lang="ru-RU" sz="2100" dirty="0" smtClean="0"/>
            </a:br>
            <a:endParaRPr lang="ru-RU" sz="2100" dirty="0" smtClean="0"/>
          </a:p>
        </p:txBody>
      </p:sp>
    </p:spTree>
    <p:extLst>
      <p:ext uri="{BB962C8B-B14F-4D97-AF65-F5344CB8AC3E}">
        <p14:creationId xmlns="" xmlns:p14="http://schemas.microsoft.com/office/powerpoint/2010/main" val="2128081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7940" y="302801"/>
            <a:ext cx="7910529" cy="1260211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Дидактические игры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226306" name="Picture 2" descr="C:\Users\Евгений\Desktop\огород\DSCN2007.JPG"/>
          <p:cNvPicPr>
            <a:picLocks noChangeAspect="1" noChangeArrowheads="1"/>
          </p:cNvPicPr>
          <p:nvPr/>
        </p:nvPicPr>
        <p:blipFill>
          <a:blip r:embed="rId2" cstate="print"/>
          <a:srcRect r="11143" b="11842"/>
          <a:stretch>
            <a:fillRect/>
          </a:stretch>
        </p:blipFill>
        <p:spPr bwMode="auto">
          <a:xfrm>
            <a:off x="892524" y="1240083"/>
            <a:ext cx="4167913" cy="289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6307" name="Picture 3" descr="C:\Users\Евгений\Desktop\огород\DSCN2019.JPG"/>
          <p:cNvPicPr>
            <a:picLocks noChangeAspect="1" noChangeArrowheads="1"/>
          </p:cNvPicPr>
          <p:nvPr/>
        </p:nvPicPr>
        <p:blipFill>
          <a:blip r:embed="rId3" cstate="print"/>
          <a:srcRect t="8265" b="11842"/>
          <a:stretch>
            <a:fillRect/>
          </a:stretch>
        </p:blipFill>
        <p:spPr bwMode="auto">
          <a:xfrm>
            <a:off x="2763832" y="4256984"/>
            <a:ext cx="4967856" cy="277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6308" name="Picture 4" descr="C:\Users\Евгений\Desktop\огород\DSCN2055.JPG"/>
          <p:cNvPicPr>
            <a:picLocks noChangeAspect="1" noChangeArrowheads="1"/>
          </p:cNvPicPr>
          <p:nvPr/>
        </p:nvPicPr>
        <p:blipFill>
          <a:blip r:embed="rId4" cstate="print"/>
          <a:srcRect r="18632" b="12688"/>
          <a:stretch>
            <a:fillRect/>
          </a:stretch>
        </p:blipFill>
        <p:spPr bwMode="auto">
          <a:xfrm>
            <a:off x="5825972" y="1319475"/>
            <a:ext cx="3657556" cy="274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3240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828178" y="604947"/>
            <a:ext cx="7315113" cy="635136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3F12AE"/>
                </a:solidFill>
              </a:rPr>
              <a:t>3. Заключительный этап</a:t>
            </a:r>
            <a:endParaRPr lang="ru-RU" sz="3200" b="1" i="1" u="sng" dirty="0">
              <a:solidFill>
                <a:srgbClr val="3F12AE"/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062643" y="1637043"/>
            <a:ext cx="8931242" cy="5239882"/>
          </a:xfrm>
        </p:spPr>
        <p:txBody>
          <a:bodyPr/>
          <a:lstStyle/>
          <a:p>
            <a:r>
              <a:rPr lang="ru-RU" sz="2300" b="1" dirty="0" smtClean="0"/>
              <a:t>Любят детки все </a:t>
            </a:r>
            <a:r>
              <a:rPr lang="ru-RU" sz="2300" b="1" dirty="0" err="1" smtClean="0"/>
              <a:t>фасольку</a:t>
            </a:r>
            <a:endParaRPr lang="ru-RU" sz="2300" b="1" dirty="0" smtClean="0"/>
          </a:p>
          <a:p>
            <a:r>
              <a:rPr lang="ru-RU" sz="2300" b="1" dirty="0" smtClean="0"/>
              <a:t>Молодую, прямо с поля,</a:t>
            </a:r>
          </a:p>
          <a:p>
            <a:r>
              <a:rPr lang="ru-RU" sz="2300" b="1" dirty="0" smtClean="0"/>
              <a:t>Режут малыми кусками,</a:t>
            </a:r>
          </a:p>
          <a:p>
            <a:r>
              <a:rPr lang="ru-RU" sz="2300" b="1" dirty="0" smtClean="0"/>
              <a:t>Варят прямо со стручками.</a:t>
            </a:r>
          </a:p>
          <a:p>
            <a:r>
              <a:rPr lang="ru-RU" sz="2300" b="1" dirty="0" smtClean="0"/>
              <a:t>Ах, какой прекрасный супчик,</a:t>
            </a:r>
          </a:p>
          <a:p>
            <a:r>
              <a:rPr lang="ru-RU" sz="2300" b="1" dirty="0" smtClean="0"/>
              <a:t>Ах, какой чудесный </a:t>
            </a:r>
            <a:r>
              <a:rPr lang="ru-RU" sz="2300" b="1" dirty="0" err="1" smtClean="0"/>
              <a:t>борщик</a:t>
            </a:r>
            <a:endParaRPr lang="ru-RU" sz="2300" b="1" dirty="0" smtClean="0"/>
          </a:p>
          <a:p>
            <a:r>
              <a:rPr lang="ru-RU" sz="2300" b="1" dirty="0" smtClean="0"/>
              <a:t>Получается, Голубчик,</a:t>
            </a:r>
          </a:p>
          <a:p>
            <a:r>
              <a:rPr lang="ru-RU" sz="2300" b="1" dirty="0" smtClean="0"/>
              <a:t>Уплетай как можно больше.</a:t>
            </a:r>
          </a:p>
          <a:p>
            <a:r>
              <a:rPr lang="ru-RU" sz="2300" b="1" dirty="0" smtClean="0"/>
              <a:t>Ведь все знают, что зимой</a:t>
            </a:r>
          </a:p>
          <a:p>
            <a:r>
              <a:rPr lang="ru-RU" sz="2300" b="1" dirty="0" smtClean="0"/>
              <a:t>У фасоли вкус другой.</a:t>
            </a:r>
          </a:p>
          <a:p>
            <a:r>
              <a:rPr lang="ru-RU" sz="2300" b="1" dirty="0" smtClean="0"/>
              <a:t>Но по своему вкусна,</a:t>
            </a:r>
          </a:p>
          <a:p>
            <a:r>
              <a:rPr lang="ru-RU" sz="2300" b="1" dirty="0" smtClean="0"/>
              <a:t>Как и летняя она.      </a:t>
            </a:r>
            <a:r>
              <a:rPr lang="ru-RU" sz="2300" dirty="0" smtClean="0"/>
              <a:t>                                </a:t>
            </a:r>
          </a:p>
          <a:p>
            <a:endParaRPr lang="ru-RU" sz="2300" dirty="0"/>
          </a:p>
        </p:txBody>
      </p:sp>
    </p:spTree>
    <p:extLst>
      <p:ext uri="{BB962C8B-B14F-4D97-AF65-F5344CB8AC3E}">
        <p14:creationId xmlns="" xmlns:p14="http://schemas.microsoft.com/office/powerpoint/2010/main" val="1682002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40068" y="684365"/>
            <a:ext cx="9721215" cy="6271297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</a:rPr>
              <a:t>Участники проекта: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Дети второй младшей группы «Теремок», воспитатели, родители. </a:t>
            </a:r>
            <a:br>
              <a:rPr lang="ru-RU" sz="2800" dirty="0" smtClean="0"/>
            </a:br>
            <a:r>
              <a:rPr lang="ru-RU" sz="3200" b="1" i="1" dirty="0" smtClean="0">
                <a:solidFill>
                  <a:srgbClr val="FF0000"/>
                </a:solidFill>
              </a:rPr>
              <a:t>Тип проекта: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0070C0"/>
                </a:solidFill>
              </a:rPr>
              <a:t>По содержанию: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обучающий, познавательный, исследовательский.</a:t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0070C0"/>
                </a:solidFill>
              </a:rPr>
              <a:t>По числу участников: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групповой (дети второй младшей группы).</a:t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0070C0"/>
                </a:solidFill>
              </a:rPr>
              <a:t>По времени проведения: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краткосрочный (4 недели).</a:t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0070C0"/>
                </a:solidFill>
              </a:rPr>
              <a:t>По характеру: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dirty="0" smtClean="0"/>
              <a:t>в рамках ДОУ.</a:t>
            </a:r>
            <a:br>
              <a:rPr lang="ru-RU" sz="2800" dirty="0" smtClean="0"/>
            </a:b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108739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02881" y="1557651"/>
            <a:ext cx="8080648" cy="4287177"/>
          </a:xfrm>
          <a:solidFill>
            <a:srgbClr val="FFFFCC"/>
          </a:solidFill>
          <a:ln w="38100">
            <a:solidFill>
              <a:srgbClr val="FFCC66"/>
            </a:solidFill>
          </a:ln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</a:rPr>
              <a:t>Цель проекта: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dirty="0" smtClean="0"/>
              <a:t>Поддерживать детское любопытство и развивать интерес детей к совместному со взрослым и самостоятельному познанию </a:t>
            </a:r>
            <a:br>
              <a:rPr lang="ru-RU" sz="2800" dirty="0" smtClean="0"/>
            </a:br>
            <a:r>
              <a:rPr lang="ru-RU" sz="2800" dirty="0" smtClean="0"/>
              <a:t>(через наблюдения за растениями).</a:t>
            </a:r>
            <a:br>
              <a:rPr lang="ru-RU" sz="2800" dirty="0" smtClean="0"/>
            </a:b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234090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40068" y="525088"/>
            <a:ext cx="9721215" cy="95391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</a:rPr>
              <a:t>Задачи проекта: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68" y="1398485"/>
            <a:ext cx="9721215" cy="571645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Обогащать представления о растениях и поддерживать стремление отражать их в разных продуктах детской деятельности.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Развивать интерес к развитию и росту растений, наблюдательность и любознательность.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Формировать у детей представления о росте и потребности растений. Дать наглядное представление о необходимости света, тепла и влаги  для их роста.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Формировать представления о структуре трудового процесса. Развивать интерес к посадке растений (лук), посеву крупных семян (бобов, гороха).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Развивать умение узнавать и называть части растения.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Создать условия для участия родителей в образовательном процессе.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Совместно со взрослым устанавливать взаимосвязь «цель — результат» в труде. Формировать чувство ответственности при уходе за растениями: вовремя полить, рыхлить почву.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100" b="1" dirty="0" smtClean="0"/>
              <a:t>Способствовать развитию самостоятельности, уверенности, положительной самооценки. </a:t>
            </a:r>
          </a:p>
          <a:p>
            <a:pPr marL="0" indent="0" eaLnBrk="1" hangingPunct="1">
              <a:buNone/>
              <a:defRPr/>
            </a:pPr>
            <a:r>
              <a:rPr lang="ru-RU" sz="2100" b="1" dirty="0" smtClean="0"/>
              <a:t> </a:t>
            </a:r>
          </a:p>
          <a:p>
            <a:pPr marL="0" indent="0" eaLnBrk="1" hangingPunct="1">
              <a:buNone/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3539845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40068" y="1636524"/>
            <a:ext cx="9721215" cy="1111435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0070C0"/>
                </a:solidFill>
              </a:rPr>
              <a:t>Проект включает в себя три этапа:</a:t>
            </a:r>
            <a:r>
              <a:rPr lang="ru-RU" sz="3700" b="1" i="1" dirty="0" smtClean="0">
                <a:solidFill>
                  <a:srgbClr val="FF0000"/>
                </a:solidFill>
              </a:rPr>
              <a:t/>
            </a:r>
            <a:br>
              <a:rPr lang="ru-RU" sz="3700" b="1" i="1" dirty="0" smtClean="0">
                <a:solidFill>
                  <a:srgbClr val="FF0000"/>
                </a:solidFill>
              </a:rPr>
            </a:br>
            <a:r>
              <a:rPr lang="ru-RU" sz="4100" dirty="0" smtClean="0">
                <a:solidFill>
                  <a:srgbClr val="FF0000"/>
                </a:solidFill>
              </a:rPr>
              <a:t/>
            </a:r>
            <a:br>
              <a:rPr lang="ru-RU" sz="4100" dirty="0" smtClean="0">
                <a:solidFill>
                  <a:srgbClr val="FF0000"/>
                </a:solidFill>
              </a:rPr>
            </a:br>
            <a:endParaRPr lang="ru-RU" sz="28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643" y="2985999"/>
            <a:ext cx="8761095" cy="3574097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Подготовительный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Основной (исследовательский)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3200" b="1" dirty="0" smtClean="0">
                <a:solidFill>
                  <a:schemeClr val="tx2"/>
                </a:solidFill>
              </a:rPr>
              <a:t>Заключительный</a:t>
            </a:r>
            <a:endParaRPr lang="ru-RU" sz="3200" dirty="0" smtClean="0"/>
          </a:p>
          <a:p>
            <a:pPr marL="0" indent="0" algn="ctr" eaLnBrk="1" hangingPunct="1"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792380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40068" y="367562"/>
            <a:ext cx="9721215" cy="150700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Значимость проекта 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для всех его участников: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68" y="1795801"/>
            <a:ext cx="9721215" cy="5319139"/>
          </a:xfrm>
        </p:spPr>
        <p:txBody>
          <a:bodyPr/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</a:rPr>
              <a:t>Дети</a:t>
            </a:r>
            <a:r>
              <a:rPr lang="ru-RU" sz="2800" i="1" dirty="0"/>
              <a:t> </a:t>
            </a:r>
            <a:r>
              <a:rPr lang="ru-RU" sz="2800" dirty="0"/>
              <a:t>получают знания по уходу за культурными огородными растениями, формируются представления о структуре трудового процесса. Дети узнают  и называют части растения.</a:t>
            </a:r>
          </a:p>
          <a:p>
            <a:pPr>
              <a:defRPr/>
            </a:pPr>
            <a:r>
              <a:rPr lang="ru-RU" sz="2800" b="1" i="1" dirty="0">
                <a:solidFill>
                  <a:srgbClr val="6600FF"/>
                </a:solidFill>
              </a:rPr>
              <a:t>Воспитатель</a:t>
            </a:r>
            <a:r>
              <a:rPr lang="ru-RU" sz="2800" b="1" i="1" dirty="0"/>
              <a:t> </a:t>
            </a:r>
            <a:r>
              <a:rPr lang="ru-RU" sz="2800" dirty="0"/>
              <a:t>продолжает осваивать  метод проектирования, который позволяет  эффективно развивать познавательно-исследовательское и творческое мышление дошкольников.</a:t>
            </a:r>
          </a:p>
          <a:p>
            <a:pPr>
              <a:defRPr/>
            </a:pPr>
            <a:r>
              <a:rPr lang="ru-RU" sz="2800" b="1" i="1" dirty="0">
                <a:solidFill>
                  <a:srgbClr val="009900"/>
                </a:solidFill>
              </a:rPr>
              <a:t>Родители</a:t>
            </a:r>
            <a:r>
              <a:rPr lang="ru-RU" sz="2800" dirty="0"/>
              <a:t> активно участвуют в подготовке материалов (подборка семян для посадки), в оформлении огорода на подоконнике. </a:t>
            </a:r>
          </a:p>
          <a:p>
            <a:pPr>
              <a:defRPr/>
            </a:pPr>
            <a:r>
              <a:rPr lang="ru-RU" sz="2800" dirty="0"/>
              <a:t> </a:t>
            </a:r>
          </a:p>
          <a:p>
            <a:pPr marL="0" indent="0">
              <a:buNone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61397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540068" y="684365"/>
            <a:ext cx="9721215" cy="1349475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Предполагаемый результат</a:t>
            </a:r>
            <a:br>
              <a:rPr lang="ru-RU" sz="3200" b="1" i="1" dirty="0" smtClean="0">
                <a:solidFill>
                  <a:srgbClr val="0070C0"/>
                </a:solidFill>
              </a:rPr>
            </a:br>
            <a:r>
              <a:rPr lang="ru-RU" sz="3200" b="1" i="1" dirty="0" smtClean="0">
                <a:solidFill>
                  <a:srgbClr val="0070C0"/>
                </a:solidFill>
              </a:rPr>
              <a:t> проекта: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9219" name="Объект 4"/>
          <p:cNvSpPr>
            <a:spLocks noGrp="1"/>
          </p:cNvSpPr>
          <p:nvPr>
            <p:ph idx="1"/>
          </p:nvPr>
        </p:nvSpPr>
        <p:spPr>
          <a:xfrm>
            <a:off x="892525" y="2430965"/>
            <a:ext cx="8931742" cy="4323222"/>
          </a:xfrm>
        </p:spPr>
        <p:txBody>
          <a:bodyPr/>
          <a:lstStyle/>
          <a:p>
            <a:pPr marL="0" indent="524637">
              <a:spcBef>
                <a:spcPts val="0"/>
              </a:spcBef>
              <a:buNone/>
            </a:pPr>
            <a:r>
              <a:rPr lang="ru-RU" sz="2800" dirty="0" smtClean="0"/>
              <a:t>Дети знают и применяют полученные знания </a:t>
            </a:r>
          </a:p>
          <a:p>
            <a:pPr marL="0" indent="524637">
              <a:spcBef>
                <a:spcPts val="0"/>
              </a:spcBef>
              <a:buNone/>
            </a:pPr>
            <a:r>
              <a:rPr lang="ru-RU" sz="2800" dirty="0" smtClean="0"/>
              <a:t>по уходу за культурными </a:t>
            </a:r>
          </a:p>
          <a:p>
            <a:pPr marL="0" indent="524637">
              <a:spcBef>
                <a:spcPts val="0"/>
              </a:spcBef>
              <a:buNone/>
            </a:pPr>
            <a:r>
              <a:rPr lang="ru-RU" sz="2800" dirty="0" smtClean="0"/>
              <a:t>огородными </a:t>
            </a:r>
          </a:p>
          <a:p>
            <a:pPr marL="0" indent="524637">
              <a:spcBef>
                <a:spcPts val="0"/>
              </a:spcBef>
              <a:buNone/>
            </a:pPr>
            <a:r>
              <a:rPr lang="ru-RU" sz="2800" dirty="0" smtClean="0"/>
              <a:t>растениями.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486" y="3463063"/>
            <a:ext cx="5443200" cy="317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67342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5"/>
          <p:cNvSpPr>
            <a:spLocks noGrp="1"/>
          </p:cNvSpPr>
          <p:nvPr>
            <p:ph type="title"/>
          </p:nvPr>
        </p:nvSpPr>
        <p:spPr>
          <a:xfrm>
            <a:off x="540068" y="525088"/>
            <a:ext cx="9721215" cy="651108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Этапы работы над проектом:</a:t>
            </a:r>
            <a:r>
              <a:rPr lang="ru-RU" sz="3200" i="1" dirty="0" smtClean="0">
                <a:solidFill>
                  <a:srgbClr val="FF0000"/>
                </a:solidFill>
              </a:rPr>
              <a:t/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ru-RU" sz="2300" b="1" dirty="0" smtClean="0"/>
              <a:t> 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800" dirty="0" smtClean="0">
                <a:solidFill>
                  <a:srgbClr val="6600FF"/>
                </a:solidFill>
              </a:rPr>
              <a:t>  </a:t>
            </a:r>
            <a:r>
              <a:rPr lang="ru-RU" sz="3200" b="1" i="1" u="sng" dirty="0" smtClean="0">
                <a:solidFill>
                  <a:srgbClr val="6600FF"/>
                </a:solidFill>
              </a:rPr>
              <a:t>1. Подготовительный</a:t>
            </a:r>
            <a:r>
              <a:rPr lang="ru-RU" sz="2800" dirty="0" smtClean="0">
                <a:solidFill>
                  <a:srgbClr val="6600FF"/>
                </a:solidFill>
              </a:rPr>
              <a:t/>
            </a:r>
            <a:br>
              <a:rPr lang="ru-RU" sz="2800" dirty="0" smtClean="0">
                <a:solidFill>
                  <a:srgbClr val="6600FF"/>
                </a:solidFill>
              </a:rPr>
            </a:br>
            <a:r>
              <a:rPr lang="ru-RU" sz="2800" dirty="0" smtClean="0">
                <a:solidFill>
                  <a:srgbClr val="6600FF"/>
                </a:solidFill>
              </a:rPr>
              <a:t>           </a:t>
            </a:r>
            <a:r>
              <a:rPr lang="ru-RU" sz="2300" b="1" i="1" dirty="0" smtClean="0"/>
              <a:t>Содержание деятельности воспитателя и детей:	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- определение темы проекта;</a:t>
            </a:r>
            <a:br>
              <a:rPr lang="ru-RU" sz="2300" dirty="0" smtClean="0"/>
            </a:br>
            <a:r>
              <a:rPr lang="ru-RU" sz="2300" dirty="0" smtClean="0"/>
              <a:t>- формулировка цели и определение задач;</a:t>
            </a:r>
            <a:br>
              <a:rPr lang="ru-RU" sz="2300" dirty="0" smtClean="0"/>
            </a:br>
            <a:r>
              <a:rPr lang="ru-RU" sz="2300" dirty="0" smtClean="0"/>
              <a:t>- подборка материала по теме проекта (литература, наглядный материал, дидактические, сюжетные игры, физкультминутки, фото, семена, муляжи овощей, материалы для посадки);</a:t>
            </a:r>
            <a:br>
              <a:rPr lang="ru-RU" sz="2300" dirty="0" smtClean="0"/>
            </a:br>
            <a:r>
              <a:rPr lang="ru-RU" sz="2300" dirty="0" smtClean="0"/>
              <a:t>- составление плана основного этапа проекта.</a:t>
            </a:r>
            <a:br>
              <a:rPr lang="ru-RU" sz="2300" dirty="0" smtClean="0"/>
            </a:br>
            <a:r>
              <a:rPr lang="ru-RU" sz="2300" b="1" i="1" dirty="0" smtClean="0"/>
              <a:t>Работа с родителями:</a:t>
            </a:r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300" dirty="0" smtClean="0"/>
              <a:t>- беседа с родителями о предстоящей работе;</a:t>
            </a:r>
            <a:br>
              <a:rPr lang="ru-RU" sz="2300" dirty="0" smtClean="0"/>
            </a:br>
            <a:r>
              <a:rPr lang="ru-RU" sz="2300" dirty="0" smtClean="0"/>
              <a:t>- подготовка семян;</a:t>
            </a:r>
            <a:br>
              <a:rPr lang="ru-RU" sz="2300" dirty="0" smtClean="0"/>
            </a:br>
            <a:r>
              <a:rPr lang="ru-RU" sz="2300" b="1" i="1" dirty="0" smtClean="0"/>
              <a:t>Срок реализации:</a:t>
            </a:r>
            <a:r>
              <a:rPr lang="ru-RU" sz="2300" b="1" dirty="0" smtClean="0"/>
              <a:t> </a:t>
            </a:r>
            <a:r>
              <a:rPr lang="ru-RU" sz="2300" dirty="0" smtClean="0"/>
              <a:t>1 – 28 апреля	</a:t>
            </a:r>
            <a:br>
              <a:rPr lang="ru-RU" sz="2300" dirty="0" smtClean="0"/>
            </a:br>
            <a:r>
              <a:rPr lang="ru-RU" sz="2300" b="1" i="1" dirty="0" smtClean="0"/>
              <a:t>Ответственные за выполнение:</a:t>
            </a:r>
            <a:r>
              <a:rPr lang="ru-RU" sz="2300" b="1" dirty="0" smtClean="0"/>
              <a:t> </a:t>
            </a:r>
            <a:r>
              <a:rPr lang="ru-RU" sz="2300" dirty="0" smtClean="0"/>
              <a:t>воспитатели, родители.</a:t>
            </a:r>
            <a:br>
              <a:rPr lang="ru-RU" sz="2300" dirty="0" smtClean="0"/>
            </a:br>
            <a:r>
              <a:rPr lang="ru-RU" sz="2300" dirty="0" smtClean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357835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400</Words>
  <Application>Microsoft Office PowerPoint</Application>
  <PresentationFormat>Произвольный</PresentationFormat>
  <Paragraphs>70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9" baseType="lpstr">
      <vt:lpstr>Тема Office</vt:lpstr>
      <vt:lpstr>День Победы_06</vt:lpstr>
      <vt:lpstr>1_День Победы_06</vt:lpstr>
      <vt:lpstr>2_День Победы_06</vt:lpstr>
      <vt:lpstr>3_День Победы_06</vt:lpstr>
      <vt:lpstr>4_День Победы_06</vt:lpstr>
      <vt:lpstr>5_День Победы_06</vt:lpstr>
      <vt:lpstr>6_День Победы_06</vt:lpstr>
      <vt:lpstr>7_День Победы_06</vt:lpstr>
      <vt:lpstr>8_День Победы_06</vt:lpstr>
      <vt:lpstr>9_День Победы_06</vt:lpstr>
      <vt:lpstr>10_День Победы_06</vt:lpstr>
      <vt:lpstr>11_День Победы_06</vt:lpstr>
      <vt:lpstr>12_День Победы_06</vt:lpstr>
      <vt:lpstr>13_День Победы_06</vt:lpstr>
      <vt:lpstr>14_День Победы_06</vt:lpstr>
      <vt:lpstr>16_День Победы_06</vt:lpstr>
      <vt:lpstr>Документ</vt:lpstr>
      <vt:lpstr>Презентация краткосрочного проекта «Огород на окне» во второй младшей группе  «Теремок»</vt:lpstr>
      <vt:lpstr>Актуальность проекта: С самого рождения ребенок является первооткрывателем, исследователем того мира, который его окружает. А особенно ребенок – дошкольник.   Китайская пословица гласит: «Расскажи – и я забуду, покажи – и я запомню, дай попробовать и я пойму». Так и ребенок усваивает все прочно и надолго, когда слышит, видит и делает сам.   Дети младшего дошкольного возраста в недостаточной степени имеют представления о растениях, о условиях необходимых для их роста .   Проект направлен на расширение и обобщение знаний о культурных огородных растениях. Научившись понимать состояние растений, ребенок будет видеть в зеленом ростке особое живое существо, жизнь которого целиком зависит от того, получает он уход или нет. Таким образом, решаются задачи познавательно-исследовательского, социально-личностного, эстетического развития ребенка. Маленькие дети любят действовать. Приобщение к посильному труду по уходу за растениями – это развитие таких качеств, как ответственность за выполнение поручения, за полученный результат, обязательность, целеустремленность.  </vt:lpstr>
      <vt:lpstr>Участники проекта: Дети второй младшей группы «Теремок», воспитатели, родители.  Тип проекта: По содержанию: обучающий, познавательный, исследовательский. По числу участников: групповой (дети второй младшей группы). По времени проведения: краткосрочный (4 недели). По характеру: в рамках ДОУ. </vt:lpstr>
      <vt:lpstr>Цель проекта:  Поддерживать детское любопытство и развивать интерес детей к совместному со взрослым и самостоятельному познанию  (через наблюдения за растениями).   </vt:lpstr>
      <vt:lpstr>Задачи проекта: </vt:lpstr>
      <vt:lpstr>Проект включает в себя три этапа:  </vt:lpstr>
      <vt:lpstr>Значимость проекта  для всех его участников:</vt:lpstr>
      <vt:lpstr>Предполагаемый результат  проекта:</vt:lpstr>
      <vt:lpstr>Этапы работы над проектом:     1. Подготовительный            Содержание деятельности воспитателя и детей:  - определение темы проекта; - формулировка цели и определение задач; - подборка материала по теме проекта (литература, наглядный материал, дидактические, сюжетные игры, физкультминутки, фото, семена, муляжи овощей, материалы для посадки); - составление плана основного этапа проекта. Работа с родителями: - беседа с родителями о предстоящей работе; - подготовка семян; Срок реализации: 1 – 28 апреля  Ответственные за выполнение: воспитатели, родители.  </vt:lpstr>
      <vt:lpstr>    2. Основной  (исследовательский)   </vt:lpstr>
      <vt:lpstr>Исследовательская и практическая деятельность по изучению особенностей выращивания культурных насаждений: - подготовка почвы; - отбор хороших семян; </vt:lpstr>
      <vt:lpstr>Знакомство с моделью трудового процесса </vt:lpstr>
      <vt:lpstr> Мы ребята, малыши  Любим мы трудиться.  </vt:lpstr>
      <vt:lpstr>Слайд 14</vt:lpstr>
      <vt:lpstr>Оформление огорода на окне. </vt:lpstr>
      <vt:lpstr>Наблюдение за первыми всходами  и дальнейшим развитием.</vt:lpstr>
      <vt:lpstr>Слайд 17</vt:lpstr>
      <vt:lpstr>Ведение дневника наблюдения </vt:lpstr>
      <vt:lpstr>Отражение результата  в художественно - творческой  деятельности</vt:lpstr>
      <vt:lpstr>Дидактические игры  </vt:lpstr>
      <vt:lpstr>3. Заключительный этап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краткосрочного проекта «Огород на окне» во второй младшей группе  «Золотой ключик»</dc:title>
  <dc:creator>Елена</dc:creator>
  <cp:lastModifiedBy>User</cp:lastModifiedBy>
  <cp:revision>50</cp:revision>
  <dcterms:created xsi:type="dcterms:W3CDTF">2015-05-10T03:57:01Z</dcterms:created>
  <dcterms:modified xsi:type="dcterms:W3CDTF">2020-01-19T14:55:49Z</dcterms:modified>
</cp:coreProperties>
</file>